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7" r:id="rId4"/>
    <p:sldId id="268" r:id="rId5"/>
    <p:sldId id="269"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79C7-C27F-41CD-BC64-607392278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1BD5C8-2179-4880-9AE3-CCBAAAE117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722F3-E4B1-4573-9FA2-2C89888929AB}"/>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1474CDFF-27D2-4AF3-A1CA-FFA275E37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22C67-A091-4A44-BA10-42DBE41DDC1C}"/>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16644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E2216-E25C-4697-B399-70BAB7EC76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D4C38-CE9F-4EFE-AE50-E9161B0F67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6FF93-0D74-4258-898E-3F2D231DBCE0}"/>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999CBF83-032D-474B-AE8F-E2E6970C9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6DC25-8356-4654-BCE6-3E1B11AEB3DB}"/>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228059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31EB9D-132F-49AB-99A7-12BDC50502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DB5744-42A9-4A25-BE3F-42BAE8B6CB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A2DCA-AB6E-4E8D-BFD4-6B8998B0FB59}"/>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1FE37FAE-D62D-4C7B-B6BF-13F8FFA17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7BF15-D976-4C73-9374-DF8768CA0A40}"/>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32602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3A39-0D1B-4DC9-B675-EDDE7A33C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C10AE-C04E-4543-9A46-B5E377C89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F99AE-CA8E-4571-8E80-2D14F1ABBCD1}"/>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25338FE9-B24F-42D2-ABA6-B2DC73A96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14B37-465D-4087-8E9D-C8C63FC9EDD3}"/>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413300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FAF67-5503-4F97-9526-3A090AD01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B4F882-6A7E-4A11-B382-DD5F1020F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941CA3-84D1-4131-B704-A993396B35CF}"/>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0F21B4F3-78B6-4886-8CF8-1D0DE83BC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8311-D46E-4302-A647-81C697654A65}"/>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332436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B2A9-D7FD-4AE0-9C56-25B0C5516B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89849-5A19-4748-B1A8-F054272B1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F41EC-2B03-429C-8F6E-5BDB5D75ED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641FE1-9AD9-46F2-9213-C19C7BEA5B76}"/>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6" name="Footer Placeholder 5">
            <a:extLst>
              <a:ext uri="{FF2B5EF4-FFF2-40B4-BE49-F238E27FC236}">
                <a16:creationId xmlns:a16="http://schemas.microsoft.com/office/drawing/2014/main" id="{2CE89D57-0F2A-45E8-A173-7D410DC7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4B6B4-0887-47B2-BEF3-FEA2A9EA2D89}"/>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350048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877A-65A4-4CFA-8079-F4B416DA41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B1B312-301E-4407-BE89-C17946CEA7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66B8F6-04BF-4255-B5A7-296CA7C684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812DE8-C872-4806-B096-9DADA7BAA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A4349F-0115-4F00-B747-3C310D122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818D5A-100E-4CD7-B7D2-7E9A98D32085}"/>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8" name="Footer Placeholder 7">
            <a:extLst>
              <a:ext uri="{FF2B5EF4-FFF2-40B4-BE49-F238E27FC236}">
                <a16:creationId xmlns:a16="http://schemas.microsoft.com/office/drawing/2014/main" id="{6085896E-192E-4448-BEF6-F95C9E459A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DC2B24-39F2-4C69-A5B4-2EB1FDEA7AE3}"/>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130481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7CF9-7492-4564-85A0-F33001335C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DFCEEE-4900-4DDE-AF0C-225875813AA7}"/>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4" name="Footer Placeholder 3">
            <a:extLst>
              <a:ext uri="{FF2B5EF4-FFF2-40B4-BE49-F238E27FC236}">
                <a16:creationId xmlns:a16="http://schemas.microsoft.com/office/drawing/2014/main" id="{B4788C77-533B-433D-AC78-B5B29CB4B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A6561B-E967-4B8B-B225-E9A834ADFF99}"/>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2478157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B69366-4C63-4AA7-ADCE-563CD5581964}"/>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3" name="Footer Placeholder 2">
            <a:extLst>
              <a:ext uri="{FF2B5EF4-FFF2-40B4-BE49-F238E27FC236}">
                <a16:creationId xmlns:a16="http://schemas.microsoft.com/office/drawing/2014/main" id="{C5986DFC-FB66-4BC6-8EC7-5F7B3E72DE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8610AC-BBDF-4B7F-9A82-B601EF825646}"/>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1398405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DFDC-E036-4F8E-AC62-83374EDBA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ED4041-4CB1-466A-94C1-0385921BA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817E87-6AD8-4CE1-B9A3-18BB78847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F12575-2EB8-4B2C-87FF-192DEAD6A089}"/>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6" name="Footer Placeholder 5">
            <a:extLst>
              <a:ext uri="{FF2B5EF4-FFF2-40B4-BE49-F238E27FC236}">
                <a16:creationId xmlns:a16="http://schemas.microsoft.com/office/drawing/2014/main" id="{16A1853D-A47E-4302-8C11-391D25A55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185CE2-F781-445E-9035-1941E0E9660C}"/>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2710936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68B8-79E3-4253-9EC7-19B4B03DA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AE7A4B-468C-4AF3-93D3-9939E7047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20C9BA-085F-4D5E-9725-57DC49E8B4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5C3FFA-D21D-4521-B399-1AB21AF24E88}"/>
              </a:ext>
            </a:extLst>
          </p:cNvPr>
          <p:cNvSpPr>
            <a:spLocks noGrp="1"/>
          </p:cNvSpPr>
          <p:nvPr>
            <p:ph type="dt" sz="half" idx="10"/>
          </p:nvPr>
        </p:nvSpPr>
        <p:spPr/>
        <p:txBody>
          <a:bodyPr/>
          <a:lstStyle/>
          <a:p>
            <a:fld id="{ED02CF49-F109-4095-9DEA-1CEFB3D2761B}" type="datetimeFigureOut">
              <a:rPr lang="en-US" smtClean="0"/>
              <a:t>4/5/2020</a:t>
            </a:fld>
            <a:endParaRPr lang="en-US"/>
          </a:p>
        </p:txBody>
      </p:sp>
      <p:sp>
        <p:nvSpPr>
          <p:cNvPr id="6" name="Footer Placeholder 5">
            <a:extLst>
              <a:ext uri="{FF2B5EF4-FFF2-40B4-BE49-F238E27FC236}">
                <a16:creationId xmlns:a16="http://schemas.microsoft.com/office/drawing/2014/main" id="{E47BFF23-1FB9-4152-B2E8-BF27518A2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EC19F-3106-4269-95EC-59B82AB018F1}"/>
              </a:ext>
            </a:extLst>
          </p:cNvPr>
          <p:cNvSpPr>
            <a:spLocks noGrp="1"/>
          </p:cNvSpPr>
          <p:nvPr>
            <p:ph type="sldNum" sz="quarter" idx="12"/>
          </p:nvPr>
        </p:nvSpPr>
        <p:spPr/>
        <p:txBody>
          <a:bodyPr/>
          <a:lstStyle/>
          <a:p>
            <a:fld id="{56C0FE4E-30AC-42D2-82D4-836D2325B526}" type="slidenum">
              <a:rPr lang="en-US" smtClean="0"/>
              <a:t>‹#›</a:t>
            </a:fld>
            <a:endParaRPr lang="en-US"/>
          </a:p>
        </p:txBody>
      </p:sp>
    </p:spTree>
    <p:extLst>
      <p:ext uri="{BB962C8B-B14F-4D97-AF65-F5344CB8AC3E}">
        <p14:creationId xmlns:p14="http://schemas.microsoft.com/office/powerpoint/2010/main" val="3866944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B097D1-9AB3-464E-9703-B36A3BE0F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9CC4A-2CCF-4BF3-9837-F777239D61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1C43E-BD83-4011-B25A-79593991FA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2CF49-F109-4095-9DEA-1CEFB3D2761B}" type="datetimeFigureOut">
              <a:rPr lang="en-US" smtClean="0"/>
              <a:t>4/5/2020</a:t>
            </a:fld>
            <a:endParaRPr lang="en-US"/>
          </a:p>
        </p:txBody>
      </p:sp>
      <p:sp>
        <p:nvSpPr>
          <p:cNvPr id="5" name="Footer Placeholder 4">
            <a:extLst>
              <a:ext uri="{FF2B5EF4-FFF2-40B4-BE49-F238E27FC236}">
                <a16:creationId xmlns:a16="http://schemas.microsoft.com/office/drawing/2014/main" id="{D783467A-9357-4062-9809-8EB57D435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2A8307-741A-4A6B-8447-9E0841066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0FE4E-30AC-42D2-82D4-836D2325B526}" type="slidenum">
              <a:rPr lang="en-US" smtClean="0"/>
              <a:t>‹#›</a:t>
            </a:fld>
            <a:endParaRPr lang="en-US"/>
          </a:p>
        </p:txBody>
      </p:sp>
    </p:spTree>
    <p:extLst>
      <p:ext uri="{BB962C8B-B14F-4D97-AF65-F5344CB8AC3E}">
        <p14:creationId xmlns:p14="http://schemas.microsoft.com/office/powerpoint/2010/main" val="37025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nasamarshall/5091372229"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nasamarshall/5091372229" TargetMode="External"/><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48F18-FD35-455D-80FD-BCB502328237}"/>
              </a:ext>
            </a:extLst>
          </p:cNvPr>
          <p:cNvSpPr>
            <a:spLocks noGrp="1"/>
          </p:cNvSpPr>
          <p:nvPr>
            <p:ph type="ctrTitle"/>
          </p:nvPr>
        </p:nvSpPr>
        <p:spPr>
          <a:xfrm>
            <a:off x="298284" y="939448"/>
            <a:ext cx="9843912" cy="949149"/>
          </a:xfrm>
        </p:spPr>
        <p:txBody>
          <a:bodyPr/>
          <a:lstStyle/>
          <a:p>
            <a:r>
              <a:rPr lang="en-US" b="1" dirty="0">
                <a:solidFill>
                  <a:schemeClr val="bg1"/>
                </a:solidFill>
              </a:rPr>
              <a:t>Exploration through Innovation</a:t>
            </a:r>
          </a:p>
        </p:txBody>
      </p:sp>
      <p:sp>
        <p:nvSpPr>
          <p:cNvPr id="3" name="Subtitle 2">
            <a:extLst>
              <a:ext uri="{FF2B5EF4-FFF2-40B4-BE49-F238E27FC236}">
                <a16:creationId xmlns:a16="http://schemas.microsoft.com/office/drawing/2014/main" id="{36719545-8FC2-43B8-A544-BD904A11F06B}"/>
              </a:ext>
            </a:extLst>
          </p:cNvPr>
          <p:cNvSpPr>
            <a:spLocks noGrp="1"/>
          </p:cNvSpPr>
          <p:nvPr>
            <p:ph type="subTitle" idx="1"/>
          </p:nvPr>
        </p:nvSpPr>
        <p:spPr>
          <a:xfrm>
            <a:off x="111715" y="4141523"/>
            <a:ext cx="9516533" cy="1655762"/>
          </a:xfrm>
        </p:spPr>
        <p:txBody>
          <a:bodyPr>
            <a:normAutofit/>
          </a:bodyPr>
          <a:lstStyle/>
          <a:p>
            <a:pPr lvl="1" algn="l">
              <a:lnSpc>
                <a:spcPct val="80000"/>
              </a:lnSpc>
            </a:pPr>
            <a:r>
              <a:rPr lang="en-US" b="1" dirty="0">
                <a:solidFill>
                  <a:schemeClr val="bg1"/>
                </a:solidFill>
              </a:rPr>
              <a:t>Mentor: Paul Scowen</a:t>
            </a:r>
          </a:p>
          <a:p>
            <a:pPr lvl="1" algn="l">
              <a:lnSpc>
                <a:spcPct val="80000"/>
              </a:lnSpc>
            </a:pPr>
            <a:r>
              <a:rPr lang="en-US" b="1" dirty="0">
                <a:solidFill>
                  <a:schemeClr val="bg1"/>
                </a:solidFill>
              </a:rPr>
              <a:t>ASU School of Earth and Space Exploration</a:t>
            </a:r>
          </a:p>
          <a:p>
            <a:pPr lvl="1" algn="l">
              <a:lnSpc>
                <a:spcPct val="80000"/>
              </a:lnSpc>
            </a:pPr>
            <a:endParaRPr lang="en-US" dirty="0">
              <a:solidFill>
                <a:schemeClr val="bg1"/>
              </a:solidFill>
            </a:endParaRPr>
          </a:p>
          <a:p>
            <a:pPr lvl="1" algn="l">
              <a:lnSpc>
                <a:spcPct val="80000"/>
              </a:lnSpc>
            </a:pPr>
            <a:r>
              <a:rPr lang="en-US" b="1" dirty="0">
                <a:solidFill>
                  <a:schemeClr val="bg1"/>
                </a:solidFill>
              </a:rPr>
              <a:t>NASA Space Grant Symposium / Tucson, AZ</a:t>
            </a:r>
          </a:p>
          <a:p>
            <a:pPr lvl="1" algn="l">
              <a:lnSpc>
                <a:spcPct val="80000"/>
              </a:lnSpc>
            </a:pPr>
            <a:r>
              <a:rPr lang="en-US" b="1" dirty="0">
                <a:solidFill>
                  <a:schemeClr val="bg1"/>
                </a:solidFill>
              </a:rPr>
              <a:t>April 17</a:t>
            </a:r>
            <a:r>
              <a:rPr lang="en-US" b="1" baseline="30000" dirty="0">
                <a:solidFill>
                  <a:schemeClr val="bg1"/>
                </a:solidFill>
              </a:rPr>
              <a:t>th</a:t>
            </a:r>
            <a:r>
              <a:rPr lang="en-US" b="1" dirty="0">
                <a:solidFill>
                  <a:schemeClr val="bg1"/>
                </a:solidFill>
              </a:rPr>
              <a:t>-18</a:t>
            </a:r>
            <a:r>
              <a:rPr lang="en-US" b="1" baseline="30000" dirty="0">
                <a:solidFill>
                  <a:schemeClr val="bg1"/>
                </a:solidFill>
              </a:rPr>
              <a:t>th</a:t>
            </a:r>
            <a:r>
              <a:rPr lang="en-US" b="1" dirty="0">
                <a:solidFill>
                  <a:schemeClr val="bg1"/>
                </a:solidFill>
              </a:rPr>
              <a:t> , 2020</a:t>
            </a:r>
          </a:p>
          <a:p>
            <a:endParaRPr lang="en-US" dirty="0"/>
          </a:p>
        </p:txBody>
      </p:sp>
      <p:pic>
        <p:nvPicPr>
          <p:cNvPr id="6" name="Picture 5">
            <a:extLst>
              <a:ext uri="{FF2B5EF4-FFF2-40B4-BE49-F238E27FC236}">
                <a16:creationId xmlns:a16="http://schemas.microsoft.com/office/drawing/2014/main" id="{9EC78A11-2728-4F0F-8E10-2A489E303BD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4" t="5025" r="934" b="-5025"/>
          <a:stretch/>
        </p:blipFill>
        <p:spPr>
          <a:xfrm>
            <a:off x="415847" y="6045669"/>
            <a:ext cx="2548429" cy="757958"/>
          </a:xfrm>
          <a:prstGeom prst="rect">
            <a:avLst/>
          </a:prstGeom>
        </p:spPr>
      </p:pic>
      <p:pic>
        <p:nvPicPr>
          <p:cNvPr id="10" name="Picture 9">
            <a:extLst>
              <a:ext uri="{FF2B5EF4-FFF2-40B4-BE49-F238E27FC236}">
                <a16:creationId xmlns:a16="http://schemas.microsoft.com/office/drawing/2014/main" id="{8954F329-228B-4BF1-B9DC-2ED9D99B04D2}"/>
              </a:ext>
            </a:extLst>
          </p:cNvPr>
          <p:cNvPicPr>
            <a:picLocks noChangeAspect="1"/>
          </p:cNvPicPr>
          <p:nvPr/>
        </p:nvPicPr>
        <p:blipFill>
          <a:blip r:embed="rId5"/>
          <a:stretch>
            <a:fillRect/>
          </a:stretch>
        </p:blipFill>
        <p:spPr>
          <a:xfrm>
            <a:off x="4416205" y="5973295"/>
            <a:ext cx="907555" cy="757958"/>
          </a:xfrm>
          <a:prstGeom prst="rect">
            <a:avLst/>
          </a:prstGeom>
        </p:spPr>
      </p:pic>
      <p:pic>
        <p:nvPicPr>
          <p:cNvPr id="11" name="Picture 10">
            <a:extLst>
              <a:ext uri="{FF2B5EF4-FFF2-40B4-BE49-F238E27FC236}">
                <a16:creationId xmlns:a16="http://schemas.microsoft.com/office/drawing/2014/main" id="{4CABB954-F812-40DF-B15E-FF76C503F522}"/>
              </a:ext>
            </a:extLst>
          </p:cNvPr>
          <p:cNvPicPr>
            <a:picLocks noChangeAspect="1"/>
          </p:cNvPicPr>
          <p:nvPr/>
        </p:nvPicPr>
        <p:blipFill>
          <a:blip r:embed="rId6"/>
          <a:stretch>
            <a:fillRect/>
          </a:stretch>
        </p:blipFill>
        <p:spPr>
          <a:xfrm>
            <a:off x="7498152" y="6104083"/>
            <a:ext cx="1431358" cy="641129"/>
          </a:xfrm>
          <a:prstGeom prst="rect">
            <a:avLst/>
          </a:prstGeom>
        </p:spPr>
      </p:pic>
      <p:pic>
        <p:nvPicPr>
          <p:cNvPr id="13" name="Picture 12">
            <a:extLst>
              <a:ext uri="{FF2B5EF4-FFF2-40B4-BE49-F238E27FC236}">
                <a16:creationId xmlns:a16="http://schemas.microsoft.com/office/drawing/2014/main" id="{D8667B19-D387-44C4-9381-672621AA801A}"/>
              </a:ext>
            </a:extLst>
          </p:cNvPr>
          <p:cNvPicPr>
            <a:picLocks noChangeAspect="1"/>
          </p:cNvPicPr>
          <p:nvPr/>
        </p:nvPicPr>
        <p:blipFill>
          <a:blip r:embed="rId7"/>
          <a:stretch>
            <a:fillRect/>
          </a:stretch>
        </p:blipFill>
        <p:spPr>
          <a:xfrm>
            <a:off x="10846506" y="5675640"/>
            <a:ext cx="790721" cy="1055613"/>
          </a:xfrm>
          <a:prstGeom prst="rect">
            <a:avLst/>
          </a:prstGeom>
        </p:spPr>
      </p:pic>
      <p:sp>
        <p:nvSpPr>
          <p:cNvPr id="14" name="Subtitle 2">
            <a:extLst>
              <a:ext uri="{FF2B5EF4-FFF2-40B4-BE49-F238E27FC236}">
                <a16:creationId xmlns:a16="http://schemas.microsoft.com/office/drawing/2014/main" id="{4672A95F-0BBD-44B4-8B6A-7CDD12692F7C}"/>
              </a:ext>
            </a:extLst>
          </p:cNvPr>
          <p:cNvSpPr txBox="1">
            <a:spLocks/>
          </p:cNvSpPr>
          <p:nvPr/>
        </p:nvSpPr>
        <p:spPr>
          <a:xfrm>
            <a:off x="8324685" y="1824216"/>
            <a:ext cx="3635022" cy="33171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lgn="l">
              <a:lnSpc>
                <a:spcPct val="80000"/>
              </a:lnSpc>
            </a:pPr>
            <a:r>
              <a:rPr lang="en-US" dirty="0">
                <a:solidFill>
                  <a:schemeClr val="bg1"/>
                </a:solidFill>
              </a:rPr>
              <a:t>Presented By: Janet Nevarez</a:t>
            </a:r>
          </a:p>
          <a:p>
            <a:endParaRPr lang="en-US" dirty="0"/>
          </a:p>
        </p:txBody>
      </p:sp>
    </p:spTree>
    <p:extLst>
      <p:ext uri="{BB962C8B-B14F-4D97-AF65-F5344CB8AC3E}">
        <p14:creationId xmlns:p14="http://schemas.microsoft.com/office/powerpoint/2010/main" val="2493889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rizona NASA Vertical Text">
            <a:extLst>
              <a:ext uri="{FF2B5EF4-FFF2-40B4-BE49-F238E27FC236}">
                <a16:creationId xmlns:a16="http://schemas.microsoft.com/office/drawing/2014/main" id="{CECCAD39-EADA-4FE3-A18C-EF5A9CB52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2890"/>
            <a:ext cx="917686" cy="12251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ED6DFCD-0F76-4480-BD1A-AD81162F5764}"/>
              </a:ext>
            </a:extLst>
          </p:cNvPr>
          <p:cNvPicPr>
            <a:picLocks noChangeAspect="1"/>
          </p:cNvPicPr>
          <p:nvPr/>
        </p:nvPicPr>
        <p:blipFill>
          <a:blip r:embed="rId3"/>
          <a:stretch>
            <a:fillRect/>
          </a:stretch>
        </p:blipFill>
        <p:spPr>
          <a:xfrm>
            <a:off x="9192508" y="5967907"/>
            <a:ext cx="2999492" cy="890093"/>
          </a:xfrm>
          <a:prstGeom prst="rect">
            <a:avLst/>
          </a:prstGeom>
        </p:spPr>
      </p:pic>
      <p:sp>
        <p:nvSpPr>
          <p:cNvPr id="13" name="Footer Placeholder 3">
            <a:extLst>
              <a:ext uri="{FF2B5EF4-FFF2-40B4-BE49-F238E27FC236}">
                <a16:creationId xmlns:a16="http://schemas.microsoft.com/office/drawing/2014/main" id="{ADA96D68-3E16-44BA-980F-B83643D0E881}"/>
              </a:ext>
            </a:extLst>
          </p:cNvPr>
          <p:cNvSpPr>
            <a:spLocks noGrp="1"/>
          </p:cNvSpPr>
          <p:nvPr>
            <p:ph type="ftr" sz="quarter" idx="11"/>
          </p:nvPr>
        </p:nvSpPr>
        <p:spPr>
          <a:xfrm>
            <a:off x="3160620" y="6387397"/>
            <a:ext cx="3788953" cy="470602"/>
          </a:xfrm>
        </p:spPr>
        <p:txBody>
          <a:bodyPr/>
          <a:lstStyle/>
          <a:p>
            <a:r>
              <a:rPr lang="en-US" dirty="0"/>
              <a:t>NASA Space Grant Symposium | April 18</a:t>
            </a:r>
            <a:r>
              <a:rPr lang="en-US" baseline="30000" dirty="0"/>
              <a:t>th</a:t>
            </a:r>
            <a:r>
              <a:rPr lang="en-US" dirty="0"/>
              <a:t>, 2020 | Page 2</a:t>
            </a:r>
          </a:p>
        </p:txBody>
      </p:sp>
      <p:pic>
        <p:nvPicPr>
          <p:cNvPr id="17" name="Picture 16">
            <a:extLst>
              <a:ext uri="{FF2B5EF4-FFF2-40B4-BE49-F238E27FC236}">
                <a16:creationId xmlns:a16="http://schemas.microsoft.com/office/drawing/2014/main" id="{1D3529AD-7EAB-42C9-8D7D-EADAC02695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45976"/>
          </a:xfrm>
          <a:prstGeom prst="rect">
            <a:avLst/>
          </a:prstGeom>
        </p:spPr>
      </p:pic>
      <p:sp>
        <p:nvSpPr>
          <p:cNvPr id="18" name="Title 12">
            <a:extLst>
              <a:ext uri="{FF2B5EF4-FFF2-40B4-BE49-F238E27FC236}">
                <a16:creationId xmlns:a16="http://schemas.microsoft.com/office/drawing/2014/main" id="{4C4963A0-6AB5-4896-9CF1-454B3E04E73C}"/>
              </a:ext>
            </a:extLst>
          </p:cNvPr>
          <p:cNvSpPr>
            <a:spLocks noGrp="1"/>
          </p:cNvSpPr>
          <p:nvPr>
            <p:ph type="title"/>
          </p:nvPr>
        </p:nvSpPr>
        <p:spPr>
          <a:xfrm>
            <a:off x="838200" y="60206"/>
            <a:ext cx="10515600" cy="1325563"/>
          </a:xfrm>
        </p:spPr>
        <p:txBody>
          <a:bodyPr/>
          <a:lstStyle/>
          <a:p>
            <a:r>
              <a:rPr lang="en-US" b="1" dirty="0">
                <a:solidFill>
                  <a:schemeClr val="bg1"/>
                </a:solidFill>
              </a:rPr>
              <a:t>Projects</a:t>
            </a:r>
          </a:p>
        </p:txBody>
      </p:sp>
      <p:pic>
        <p:nvPicPr>
          <p:cNvPr id="1030" name="Picture 6" descr="SPARCS: Star-Planet Activity Research CubeSat | School of Earth ...">
            <a:extLst>
              <a:ext uri="{FF2B5EF4-FFF2-40B4-BE49-F238E27FC236}">
                <a16:creationId xmlns:a16="http://schemas.microsoft.com/office/drawing/2014/main" id="{ABF57617-AD74-4EE4-90A2-EBE836917A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21" y="2245407"/>
            <a:ext cx="2783065" cy="29882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DDEDC3E-6ABC-45B3-BB7F-EF7A58FB9E4E}"/>
              </a:ext>
            </a:extLst>
          </p:cNvPr>
          <p:cNvPicPr>
            <a:picLocks noChangeAspect="1"/>
          </p:cNvPicPr>
          <p:nvPr/>
        </p:nvPicPr>
        <p:blipFill>
          <a:blip r:embed="rId6"/>
          <a:stretch>
            <a:fillRect/>
          </a:stretch>
        </p:blipFill>
        <p:spPr>
          <a:xfrm>
            <a:off x="4495825" y="2465100"/>
            <a:ext cx="3634795" cy="2548881"/>
          </a:xfrm>
          <a:prstGeom prst="rect">
            <a:avLst/>
          </a:prstGeom>
        </p:spPr>
      </p:pic>
      <p:pic>
        <p:nvPicPr>
          <p:cNvPr id="1034" name="Picture 10" descr="July - Technology of the DEEPSEA CHALLENGE Expedition (Part 2 of 3 ...">
            <a:extLst>
              <a:ext uri="{FF2B5EF4-FFF2-40B4-BE49-F238E27FC236}">
                <a16:creationId xmlns:a16="http://schemas.microsoft.com/office/drawing/2014/main" id="{B832965D-A939-4DCD-983A-2F2E1EE46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860" y="2006641"/>
            <a:ext cx="2348619" cy="3465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3DFFBC1-12ED-4A33-A3A9-3CEC79648EE3}"/>
              </a:ext>
            </a:extLst>
          </p:cNvPr>
          <p:cNvSpPr txBox="1"/>
          <p:nvPr/>
        </p:nvSpPr>
        <p:spPr>
          <a:xfrm>
            <a:off x="1631210" y="5618931"/>
            <a:ext cx="917686" cy="369332"/>
          </a:xfrm>
          <a:prstGeom prst="rect">
            <a:avLst/>
          </a:prstGeom>
          <a:noFill/>
        </p:spPr>
        <p:txBody>
          <a:bodyPr wrap="square" rtlCol="0">
            <a:spAutoFit/>
          </a:bodyPr>
          <a:lstStyle/>
          <a:p>
            <a:r>
              <a:rPr lang="en-US" b="1" dirty="0"/>
              <a:t>SPARCS</a:t>
            </a:r>
          </a:p>
        </p:txBody>
      </p:sp>
      <p:sp>
        <p:nvSpPr>
          <p:cNvPr id="24" name="TextBox 23">
            <a:extLst>
              <a:ext uri="{FF2B5EF4-FFF2-40B4-BE49-F238E27FC236}">
                <a16:creationId xmlns:a16="http://schemas.microsoft.com/office/drawing/2014/main" id="{83736AF9-EC4D-4EE1-BD28-EDFFE770A687}"/>
              </a:ext>
            </a:extLst>
          </p:cNvPr>
          <p:cNvSpPr txBox="1"/>
          <p:nvPr/>
        </p:nvSpPr>
        <p:spPr>
          <a:xfrm>
            <a:off x="9771572" y="5618931"/>
            <a:ext cx="1095194" cy="369332"/>
          </a:xfrm>
          <a:prstGeom prst="rect">
            <a:avLst/>
          </a:prstGeom>
          <a:noFill/>
        </p:spPr>
        <p:txBody>
          <a:bodyPr wrap="square" rtlCol="0">
            <a:spAutoFit/>
          </a:bodyPr>
          <a:lstStyle/>
          <a:p>
            <a:r>
              <a:rPr lang="en-US" b="1" dirty="0"/>
              <a:t>CUTLASS</a:t>
            </a:r>
          </a:p>
        </p:txBody>
      </p:sp>
      <p:sp>
        <p:nvSpPr>
          <p:cNvPr id="25" name="TextBox 24">
            <a:extLst>
              <a:ext uri="{FF2B5EF4-FFF2-40B4-BE49-F238E27FC236}">
                <a16:creationId xmlns:a16="http://schemas.microsoft.com/office/drawing/2014/main" id="{75FBF3B0-90E5-4F58-B654-EBD1C4F6D956}"/>
              </a:ext>
            </a:extLst>
          </p:cNvPr>
          <p:cNvSpPr txBox="1"/>
          <p:nvPr/>
        </p:nvSpPr>
        <p:spPr>
          <a:xfrm>
            <a:off x="5765625" y="5618931"/>
            <a:ext cx="1095194" cy="369332"/>
          </a:xfrm>
          <a:prstGeom prst="rect">
            <a:avLst/>
          </a:prstGeom>
          <a:noFill/>
        </p:spPr>
        <p:txBody>
          <a:bodyPr wrap="square" rtlCol="0">
            <a:spAutoFit/>
          </a:bodyPr>
          <a:lstStyle/>
          <a:p>
            <a:r>
              <a:rPr lang="en-US" b="1" dirty="0"/>
              <a:t>SWARMS</a:t>
            </a:r>
          </a:p>
        </p:txBody>
      </p:sp>
    </p:spTree>
    <p:extLst>
      <p:ext uri="{BB962C8B-B14F-4D97-AF65-F5344CB8AC3E}">
        <p14:creationId xmlns:p14="http://schemas.microsoft.com/office/powerpoint/2010/main" val="158236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6538A7-B623-4667-887B-A5892219D9F2}"/>
              </a:ext>
            </a:extLst>
          </p:cNvPr>
          <p:cNvSpPr>
            <a:spLocks noGrp="1"/>
          </p:cNvSpPr>
          <p:nvPr>
            <p:ph sz="half" idx="1"/>
          </p:nvPr>
        </p:nvSpPr>
        <p:spPr>
          <a:xfrm>
            <a:off x="8360832" y="1978025"/>
            <a:ext cx="3632199" cy="4351338"/>
          </a:xfrm>
        </p:spPr>
        <p:txBody>
          <a:bodyPr/>
          <a:lstStyle/>
          <a:p>
            <a:pPr marL="0" indent="0">
              <a:buNone/>
            </a:pPr>
            <a:r>
              <a:rPr lang="en-US" b="1" dirty="0"/>
              <a:t>CUTLASS</a:t>
            </a:r>
          </a:p>
          <a:p>
            <a:pPr lvl="1"/>
            <a:r>
              <a:rPr lang="en-US" dirty="0">
                <a:solidFill>
                  <a:srgbClr val="000000"/>
                </a:solidFill>
              </a:rPr>
              <a:t>Underwater platform with the intention of</a:t>
            </a:r>
            <a:r>
              <a:rPr lang="en-US" dirty="0"/>
              <a:t> supporting long duration site survey missions</a:t>
            </a:r>
          </a:p>
          <a:p>
            <a:pPr lvl="1"/>
            <a:r>
              <a:rPr lang="en-US" dirty="0"/>
              <a:t>Maximizing both the depth of the dive as well as the time performing the science experiments</a:t>
            </a:r>
            <a:endParaRPr lang="en-US" dirty="0">
              <a:highlight>
                <a:srgbClr val="FFFF00"/>
              </a:highlight>
            </a:endParaRPr>
          </a:p>
          <a:p>
            <a:pPr marL="457200" lvl="1" indent="0">
              <a:buNone/>
            </a:pPr>
            <a:endParaRPr lang="en-US" sz="2000" dirty="0"/>
          </a:p>
          <a:p>
            <a:pPr marL="457200" lvl="1" indent="0">
              <a:buNone/>
            </a:pPr>
            <a:endParaRPr lang="en-US" sz="2000" dirty="0"/>
          </a:p>
        </p:txBody>
      </p:sp>
      <p:sp>
        <p:nvSpPr>
          <p:cNvPr id="6" name="Content Placeholder 3">
            <a:extLst>
              <a:ext uri="{FF2B5EF4-FFF2-40B4-BE49-F238E27FC236}">
                <a16:creationId xmlns:a16="http://schemas.microsoft.com/office/drawing/2014/main" id="{019C5F1E-5AB4-4657-8676-EEDC09E7BC8A}"/>
              </a:ext>
            </a:extLst>
          </p:cNvPr>
          <p:cNvSpPr txBox="1">
            <a:spLocks/>
          </p:cNvSpPr>
          <p:nvPr/>
        </p:nvSpPr>
        <p:spPr>
          <a:xfrm>
            <a:off x="347134" y="1978025"/>
            <a:ext cx="3632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SPARCS</a:t>
            </a:r>
          </a:p>
          <a:p>
            <a:pPr lvl="1"/>
            <a:r>
              <a:rPr lang="en-US" dirty="0">
                <a:solidFill>
                  <a:srgbClr val="000000"/>
                </a:solidFill>
              </a:rPr>
              <a:t>Monitor flares and sunspot activity on M-type stars, in the far and near ultraviolet</a:t>
            </a:r>
          </a:p>
          <a:p>
            <a:pPr lvl="1"/>
            <a:r>
              <a:rPr lang="en-US" dirty="0">
                <a:solidFill>
                  <a:srgbClr val="000000"/>
                </a:solidFill>
              </a:rPr>
              <a:t>3 Major Systems</a:t>
            </a:r>
          </a:p>
          <a:p>
            <a:pPr lvl="2"/>
            <a:r>
              <a:rPr lang="en-US" sz="2400" dirty="0">
                <a:solidFill>
                  <a:srgbClr val="000000"/>
                </a:solidFill>
              </a:rPr>
              <a:t>Telescope</a:t>
            </a:r>
          </a:p>
          <a:p>
            <a:pPr lvl="2"/>
            <a:r>
              <a:rPr lang="en-US" sz="2400" dirty="0">
                <a:solidFill>
                  <a:srgbClr val="000000"/>
                </a:solidFill>
              </a:rPr>
              <a:t>Camera</a:t>
            </a:r>
          </a:p>
          <a:p>
            <a:pPr lvl="2"/>
            <a:r>
              <a:rPr lang="en-US" sz="2400" dirty="0">
                <a:solidFill>
                  <a:srgbClr val="000000"/>
                </a:solidFill>
              </a:rPr>
              <a:t>Operational &amp; Science Software</a:t>
            </a:r>
          </a:p>
          <a:p>
            <a:pPr lvl="1"/>
            <a:endParaRPr lang="en-US" sz="2000" dirty="0"/>
          </a:p>
        </p:txBody>
      </p:sp>
      <p:sp>
        <p:nvSpPr>
          <p:cNvPr id="7" name="Content Placeholder 3">
            <a:extLst>
              <a:ext uri="{FF2B5EF4-FFF2-40B4-BE49-F238E27FC236}">
                <a16:creationId xmlns:a16="http://schemas.microsoft.com/office/drawing/2014/main" id="{45403BC0-CB90-46AD-9F5E-09A805597576}"/>
              </a:ext>
            </a:extLst>
          </p:cNvPr>
          <p:cNvSpPr txBox="1">
            <a:spLocks/>
          </p:cNvSpPr>
          <p:nvPr/>
        </p:nvSpPr>
        <p:spPr>
          <a:xfrm>
            <a:off x="4353983" y="1978025"/>
            <a:ext cx="363219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SWARMS</a:t>
            </a:r>
          </a:p>
          <a:p>
            <a:pPr lvl="1"/>
            <a:r>
              <a:rPr lang="en-US" dirty="0"/>
              <a:t>Self assembling group of CubeSats</a:t>
            </a:r>
          </a:p>
          <a:p>
            <a:pPr lvl="1"/>
            <a:r>
              <a:rPr lang="en-US" dirty="0"/>
              <a:t>Earth observing science to map the structure and content of the Earth’s atmosphere</a:t>
            </a:r>
          </a:p>
          <a:p>
            <a:pPr lvl="1"/>
            <a:r>
              <a:rPr lang="en-US" dirty="0"/>
              <a:t>Precipitable Water Vapor</a:t>
            </a:r>
          </a:p>
          <a:p>
            <a:pPr lvl="1"/>
            <a:r>
              <a:rPr lang="en-US" dirty="0"/>
              <a:t>Modeling Forecasts of humidity and precipitation</a:t>
            </a:r>
          </a:p>
          <a:p>
            <a:pPr marL="457200" lvl="1" indent="0">
              <a:buNone/>
            </a:pPr>
            <a:endParaRPr lang="en-US" dirty="0"/>
          </a:p>
        </p:txBody>
      </p:sp>
      <p:pic>
        <p:nvPicPr>
          <p:cNvPr id="3" name="Picture 2">
            <a:extLst>
              <a:ext uri="{FF2B5EF4-FFF2-40B4-BE49-F238E27FC236}">
                <a16:creationId xmlns:a16="http://schemas.microsoft.com/office/drawing/2014/main" id="{5715D3C2-BFA9-45B2-AD11-3EA84971D371}"/>
              </a:ext>
            </a:extLst>
          </p:cNvPr>
          <p:cNvPicPr>
            <a:picLocks noChangeAspect="1"/>
          </p:cNvPicPr>
          <p:nvPr/>
        </p:nvPicPr>
        <p:blipFill>
          <a:blip r:embed="rId2"/>
          <a:stretch>
            <a:fillRect/>
          </a:stretch>
        </p:blipFill>
        <p:spPr>
          <a:xfrm>
            <a:off x="0" y="5632598"/>
            <a:ext cx="920576" cy="1225402"/>
          </a:xfrm>
          <a:prstGeom prst="rect">
            <a:avLst/>
          </a:prstGeom>
        </p:spPr>
      </p:pic>
      <p:pic>
        <p:nvPicPr>
          <p:cNvPr id="5" name="Picture 4">
            <a:extLst>
              <a:ext uri="{FF2B5EF4-FFF2-40B4-BE49-F238E27FC236}">
                <a16:creationId xmlns:a16="http://schemas.microsoft.com/office/drawing/2014/main" id="{B8415397-D202-41B7-A6E3-C9B03F3E27BF}"/>
              </a:ext>
            </a:extLst>
          </p:cNvPr>
          <p:cNvPicPr>
            <a:picLocks noChangeAspect="1"/>
          </p:cNvPicPr>
          <p:nvPr/>
        </p:nvPicPr>
        <p:blipFill>
          <a:blip r:embed="rId3"/>
          <a:stretch>
            <a:fillRect/>
          </a:stretch>
        </p:blipFill>
        <p:spPr>
          <a:xfrm>
            <a:off x="9192508" y="5967907"/>
            <a:ext cx="2999492" cy="890093"/>
          </a:xfrm>
          <a:prstGeom prst="rect">
            <a:avLst/>
          </a:prstGeom>
        </p:spPr>
      </p:pic>
      <p:sp>
        <p:nvSpPr>
          <p:cNvPr id="10" name="Footer Placeholder 3">
            <a:extLst>
              <a:ext uri="{FF2B5EF4-FFF2-40B4-BE49-F238E27FC236}">
                <a16:creationId xmlns:a16="http://schemas.microsoft.com/office/drawing/2014/main" id="{B5B43DAB-4E65-413A-94FA-522DA72A127A}"/>
              </a:ext>
            </a:extLst>
          </p:cNvPr>
          <p:cNvSpPr>
            <a:spLocks noGrp="1"/>
          </p:cNvSpPr>
          <p:nvPr>
            <p:ph type="ftr" sz="quarter" idx="11"/>
          </p:nvPr>
        </p:nvSpPr>
        <p:spPr>
          <a:xfrm>
            <a:off x="3160620" y="6387397"/>
            <a:ext cx="3788953" cy="470602"/>
          </a:xfrm>
        </p:spPr>
        <p:txBody>
          <a:bodyPr/>
          <a:lstStyle/>
          <a:p>
            <a:r>
              <a:rPr lang="en-US" dirty="0"/>
              <a:t>NASA Space Grant Symposium | April 18</a:t>
            </a:r>
            <a:r>
              <a:rPr lang="en-US" baseline="30000" dirty="0"/>
              <a:t>th</a:t>
            </a:r>
            <a:r>
              <a:rPr lang="en-US" dirty="0"/>
              <a:t>, 2020 | Page 3</a:t>
            </a:r>
          </a:p>
        </p:txBody>
      </p:sp>
      <p:pic>
        <p:nvPicPr>
          <p:cNvPr id="11" name="Picture 10">
            <a:extLst>
              <a:ext uri="{FF2B5EF4-FFF2-40B4-BE49-F238E27FC236}">
                <a16:creationId xmlns:a16="http://schemas.microsoft.com/office/drawing/2014/main" id="{B0DD1E56-B16F-43F2-A4E5-4350F1C26C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45976"/>
          </a:xfrm>
          <a:prstGeom prst="rect">
            <a:avLst/>
          </a:prstGeom>
        </p:spPr>
      </p:pic>
      <p:sp>
        <p:nvSpPr>
          <p:cNvPr id="13" name="Title 12">
            <a:extLst>
              <a:ext uri="{FF2B5EF4-FFF2-40B4-BE49-F238E27FC236}">
                <a16:creationId xmlns:a16="http://schemas.microsoft.com/office/drawing/2014/main" id="{3EE52EDE-DBAD-43B6-8FD3-0C58E5E9765E}"/>
              </a:ext>
            </a:extLst>
          </p:cNvPr>
          <p:cNvSpPr>
            <a:spLocks noGrp="1"/>
          </p:cNvSpPr>
          <p:nvPr>
            <p:ph type="title"/>
          </p:nvPr>
        </p:nvSpPr>
        <p:spPr>
          <a:xfrm>
            <a:off x="838200" y="60206"/>
            <a:ext cx="10515600" cy="1325563"/>
          </a:xfrm>
        </p:spPr>
        <p:txBody>
          <a:bodyPr/>
          <a:lstStyle/>
          <a:p>
            <a:r>
              <a:rPr lang="en-US" b="1" dirty="0">
                <a:solidFill>
                  <a:schemeClr val="bg1"/>
                </a:solidFill>
              </a:rPr>
              <a:t>Objectives</a:t>
            </a:r>
          </a:p>
        </p:txBody>
      </p:sp>
    </p:spTree>
    <p:extLst>
      <p:ext uri="{BB962C8B-B14F-4D97-AF65-F5344CB8AC3E}">
        <p14:creationId xmlns:p14="http://schemas.microsoft.com/office/powerpoint/2010/main" val="357127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6538A7-B623-4667-887B-A5892219D9F2}"/>
              </a:ext>
            </a:extLst>
          </p:cNvPr>
          <p:cNvSpPr>
            <a:spLocks noGrp="1"/>
          </p:cNvSpPr>
          <p:nvPr>
            <p:ph sz="half" idx="1"/>
          </p:nvPr>
        </p:nvSpPr>
        <p:spPr>
          <a:xfrm>
            <a:off x="8360832" y="1978025"/>
            <a:ext cx="3632199" cy="3989882"/>
          </a:xfrm>
        </p:spPr>
        <p:txBody>
          <a:bodyPr>
            <a:normAutofit lnSpcReduction="10000"/>
          </a:bodyPr>
          <a:lstStyle/>
          <a:p>
            <a:pPr marL="0" indent="0">
              <a:buNone/>
            </a:pPr>
            <a:r>
              <a:rPr lang="en-US" b="1" dirty="0"/>
              <a:t>CUTLASS</a:t>
            </a:r>
          </a:p>
          <a:p>
            <a:r>
              <a:rPr lang="en-US" sz="2300" dirty="0"/>
              <a:t>Conducted trade study to distinguish the differences between hydraulic and electric thrusters</a:t>
            </a:r>
          </a:p>
          <a:p>
            <a:r>
              <a:rPr lang="en-US" sz="2300" dirty="0"/>
              <a:t>Currently, researching power consumption and what the power source may be</a:t>
            </a:r>
          </a:p>
          <a:p>
            <a:r>
              <a:rPr lang="en-US" sz="2300" dirty="0"/>
              <a:t>Currently creating drag profiles through fluid simulation on Solidworks</a:t>
            </a:r>
          </a:p>
        </p:txBody>
      </p:sp>
      <p:sp>
        <p:nvSpPr>
          <p:cNvPr id="6" name="Content Placeholder 3">
            <a:extLst>
              <a:ext uri="{FF2B5EF4-FFF2-40B4-BE49-F238E27FC236}">
                <a16:creationId xmlns:a16="http://schemas.microsoft.com/office/drawing/2014/main" id="{019C5F1E-5AB4-4657-8676-EEDC09E7BC8A}"/>
              </a:ext>
            </a:extLst>
          </p:cNvPr>
          <p:cNvSpPr txBox="1">
            <a:spLocks/>
          </p:cNvSpPr>
          <p:nvPr/>
        </p:nvSpPr>
        <p:spPr>
          <a:xfrm>
            <a:off x="347134" y="1978025"/>
            <a:ext cx="3632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SPARCS</a:t>
            </a:r>
          </a:p>
          <a:p>
            <a:pPr lvl="1"/>
            <a:r>
              <a:rPr lang="en-US" dirty="0"/>
              <a:t>I will be evaluating and conducting acceptance testing </a:t>
            </a:r>
          </a:p>
          <a:p>
            <a:pPr lvl="1"/>
            <a:r>
              <a:rPr lang="en-US" dirty="0"/>
              <a:t>I will also be focusing on structure and tolerancing. </a:t>
            </a:r>
          </a:p>
          <a:p>
            <a:pPr lvl="1"/>
            <a:r>
              <a:rPr lang="en-US" dirty="0"/>
              <a:t>Other testing includes</a:t>
            </a:r>
          </a:p>
          <a:p>
            <a:pPr lvl="2"/>
            <a:r>
              <a:rPr lang="en-US" sz="2100" dirty="0"/>
              <a:t>Payload Assembly and Integration</a:t>
            </a:r>
          </a:p>
          <a:p>
            <a:pPr lvl="2"/>
            <a:r>
              <a:rPr lang="en-US" sz="2100" dirty="0"/>
              <a:t>Optical Testing</a:t>
            </a:r>
          </a:p>
          <a:p>
            <a:pPr lvl="2"/>
            <a:r>
              <a:rPr lang="en-US" sz="2100" dirty="0"/>
              <a:t>Thermal Testing</a:t>
            </a:r>
          </a:p>
        </p:txBody>
      </p:sp>
      <p:sp>
        <p:nvSpPr>
          <p:cNvPr id="7" name="Content Placeholder 3">
            <a:extLst>
              <a:ext uri="{FF2B5EF4-FFF2-40B4-BE49-F238E27FC236}">
                <a16:creationId xmlns:a16="http://schemas.microsoft.com/office/drawing/2014/main" id="{45403BC0-CB90-46AD-9F5E-09A805597576}"/>
              </a:ext>
            </a:extLst>
          </p:cNvPr>
          <p:cNvSpPr txBox="1">
            <a:spLocks/>
          </p:cNvSpPr>
          <p:nvPr/>
        </p:nvSpPr>
        <p:spPr>
          <a:xfrm>
            <a:off x="4353983" y="1978025"/>
            <a:ext cx="3632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SWARMS</a:t>
            </a:r>
            <a:endParaRPr lang="en-US" sz="3000" b="1" dirty="0"/>
          </a:p>
          <a:p>
            <a:r>
              <a:rPr lang="en-US" sz="2400" dirty="0"/>
              <a:t>I was able to create a design that will allow us to place the compact millimeter-wave instrument on top given the 6U dimension limitations</a:t>
            </a:r>
          </a:p>
          <a:p>
            <a:r>
              <a:rPr lang="en-US" sz="2400" dirty="0"/>
              <a:t>Through CAD modeling I was able to figure out its length parameters given a specific focal point. </a:t>
            </a:r>
          </a:p>
        </p:txBody>
      </p:sp>
      <p:pic>
        <p:nvPicPr>
          <p:cNvPr id="3" name="Picture 2">
            <a:extLst>
              <a:ext uri="{FF2B5EF4-FFF2-40B4-BE49-F238E27FC236}">
                <a16:creationId xmlns:a16="http://schemas.microsoft.com/office/drawing/2014/main" id="{D5E2C04D-8B9A-4569-B042-2ED3835B441E}"/>
              </a:ext>
            </a:extLst>
          </p:cNvPr>
          <p:cNvPicPr>
            <a:picLocks noChangeAspect="1"/>
          </p:cNvPicPr>
          <p:nvPr/>
        </p:nvPicPr>
        <p:blipFill>
          <a:blip r:embed="rId2"/>
          <a:stretch>
            <a:fillRect/>
          </a:stretch>
        </p:blipFill>
        <p:spPr>
          <a:xfrm>
            <a:off x="0" y="5632598"/>
            <a:ext cx="920576" cy="1225402"/>
          </a:xfrm>
          <a:prstGeom prst="rect">
            <a:avLst/>
          </a:prstGeom>
        </p:spPr>
      </p:pic>
      <p:pic>
        <p:nvPicPr>
          <p:cNvPr id="5" name="Picture 4">
            <a:extLst>
              <a:ext uri="{FF2B5EF4-FFF2-40B4-BE49-F238E27FC236}">
                <a16:creationId xmlns:a16="http://schemas.microsoft.com/office/drawing/2014/main" id="{66D2036C-3520-45C9-BC1C-5D7E98ACFE26}"/>
              </a:ext>
            </a:extLst>
          </p:cNvPr>
          <p:cNvPicPr>
            <a:picLocks noChangeAspect="1"/>
          </p:cNvPicPr>
          <p:nvPr/>
        </p:nvPicPr>
        <p:blipFill>
          <a:blip r:embed="rId3"/>
          <a:stretch>
            <a:fillRect/>
          </a:stretch>
        </p:blipFill>
        <p:spPr>
          <a:xfrm>
            <a:off x="9192508" y="5967907"/>
            <a:ext cx="2999492" cy="890093"/>
          </a:xfrm>
          <a:prstGeom prst="rect">
            <a:avLst/>
          </a:prstGeom>
        </p:spPr>
      </p:pic>
      <p:sp>
        <p:nvSpPr>
          <p:cNvPr id="10" name="Footer Placeholder 3">
            <a:extLst>
              <a:ext uri="{FF2B5EF4-FFF2-40B4-BE49-F238E27FC236}">
                <a16:creationId xmlns:a16="http://schemas.microsoft.com/office/drawing/2014/main" id="{8A44E885-E601-4F91-9E65-6F9BA8DA9C23}"/>
              </a:ext>
            </a:extLst>
          </p:cNvPr>
          <p:cNvSpPr>
            <a:spLocks noGrp="1"/>
          </p:cNvSpPr>
          <p:nvPr>
            <p:ph type="ftr" sz="quarter" idx="11"/>
          </p:nvPr>
        </p:nvSpPr>
        <p:spPr>
          <a:xfrm>
            <a:off x="3160620" y="6387397"/>
            <a:ext cx="3788953" cy="470602"/>
          </a:xfrm>
        </p:spPr>
        <p:txBody>
          <a:bodyPr/>
          <a:lstStyle/>
          <a:p>
            <a:r>
              <a:rPr lang="en-US" dirty="0"/>
              <a:t>NASA Space Grant Symposium | April 18</a:t>
            </a:r>
            <a:r>
              <a:rPr lang="en-US" baseline="30000" dirty="0"/>
              <a:t>th</a:t>
            </a:r>
            <a:r>
              <a:rPr lang="en-US" dirty="0"/>
              <a:t>, 2020 | Page 4</a:t>
            </a:r>
          </a:p>
        </p:txBody>
      </p:sp>
      <p:pic>
        <p:nvPicPr>
          <p:cNvPr id="12" name="Picture 11">
            <a:extLst>
              <a:ext uri="{FF2B5EF4-FFF2-40B4-BE49-F238E27FC236}">
                <a16:creationId xmlns:a16="http://schemas.microsoft.com/office/drawing/2014/main" id="{55A7B4FE-B8EC-4B51-A664-6D0F9220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45976"/>
          </a:xfrm>
          <a:prstGeom prst="rect">
            <a:avLst/>
          </a:prstGeom>
        </p:spPr>
      </p:pic>
      <p:sp>
        <p:nvSpPr>
          <p:cNvPr id="14" name="Title 12">
            <a:extLst>
              <a:ext uri="{FF2B5EF4-FFF2-40B4-BE49-F238E27FC236}">
                <a16:creationId xmlns:a16="http://schemas.microsoft.com/office/drawing/2014/main" id="{E51D888C-482B-458F-8CCE-77ED7B1C193D}"/>
              </a:ext>
            </a:extLst>
          </p:cNvPr>
          <p:cNvSpPr txBox="1">
            <a:spLocks/>
          </p:cNvSpPr>
          <p:nvPr/>
        </p:nvSpPr>
        <p:spPr>
          <a:xfrm>
            <a:off x="838200" y="60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Analysis</a:t>
            </a:r>
          </a:p>
        </p:txBody>
      </p:sp>
    </p:spTree>
    <p:extLst>
      <p:ext uri="{BB962C8B-B14F-4D97-AF65-F5344CB8AC3E}">
        <p14:creationId xmlns:p14="http://schemas.microsoft.com/office/powerpoint/2010/main" val="34078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C6538A7-B623-4667-887B-A5892219D9F2}"/>
              </a:ext>
            </a:extLst>
          </p:cNvPr>
          <p:cNvSpPr>
            <a:spLocks noGrp="1"/>
          </p:cNvSpPr>
          <p:nvPr>
            <p:ph sz="half" idx="1"/>
          </p:nvPr>
        </p:nvSpPr>
        <p:spPr>
          <a:xfrm>
            <a:off x="8360833" y="1978025"/>
            <a:ext cx="3632199" cy="4351338"/>
          </a:xfrm>
        </p:spPr>
        <p:txBody>
          <a:bodyPr/>
          <a:lstStyle/>
          <a:p>
            <a:pPr marL="0" indent="0">
              <a:buNone/>
            </a:pPr>
            <a:r>
              <a:rPr lang="en-US" b="1" dirty="0"/>
              <a:t>CUTLASS</a:t>
            </a:r>
          </a:p>
          <a:p>
            <a:pPr lvl="1"/>
            <a:r>
              <a:rPr lang="en-US" dirty="0"/>
              <a:t>Prepare for PDR by completing the propulsion, electrical and structure subsystems</a:t>
            </a:r>
          </a:p>
          <a:p>
            <a:pPr lvl="1"/>
            <a:r>
              <a:rPr lang="en-US" dirty="0"/>
              <a:t>Finalize a design the meets the current requirements  </a:t>
            </a:r>
          </a:p>
        </p:txBody>
      </p:sp>
      <p:sp>
        <p:nvSpPr>
          <p:cNvPr id="6" name="Content Placeholder 3">
            <a:extLst>
              <a:ext uri="{FF2B5EF4-FFF2-40B4-BE49-F238E27FC236}">
                <a16:creationId xmlns:a16="http://schemas.microsoft.com/office/drawing/2014/main" id="{019C5F1E-5AB4-4657-8676-EEDC09E7BC8A}"/>
              </a:ext>
            </a:extLst>
          </p:cNvPr>
          <p:cNvSpPr txBox="1">
            <a:spLocks/>
          </p:cNvSpPr>
          <p:nvPr/>
        </p:nvSpPr>
        <p:spPr>
          <a:xfrm>
            <a:off x="347134" y="1978025"/>
            <a:ext cx="3632199" cy="1736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SPARCS</a:t>
            </a:r>
          </a:p>
          <a:p>
            <a:pPr lvl="1"/>
            <a:r>
              <a:rPr lang="en-US" dirty="0"/>
              <a:t>Limited due to current events </a:t>
            </a:r>
          </a:p>
          <a:p>
            <a:pPr lvl="1"/>
            <a:r>
              <a:rPr lang="en-US" dirty="0"/>
              <a:t>Optical Testing </a:t>
            </a:r>
          </a:p>
          <a:p>
            <a:pPr marL="457200" lvl="1" indent="0">
              <a:buNone/>
            </a:pPr>
            <a:endParaRPr lang="en-US" dirty="0"/>
          </a:p>
          <a:p>
            <a:pPr lvl="1"/>
            <a:endParaRPr lang="en-US" dirty="0"/>
          </a:p>
        </p:txBody>
      </p:sp>
      <p:sp>
        <p:nvSpPr>
          <p:cNvPr id="7" name="Content Placeholder 3">
            <a:extLst>
              <a:ext uri="{FF2B5EF4-FFF2-40B4-BE49-F238E27FC236}">
                <a16:creationId xmlns:a16="http://schemas.microsoft.com/office/drawing/2014/main" id="{45403BC0-CB90-46AD-9F5E-09A805597576}"/>
              </a:ext>
            </a:extLst>
          </p:cNvPr>
          <p:cNvSpPr txBox="1">
            <a:spLocks/>
          </p:cNvSpPr>
          <p:nvPr/>
        </p:nvSpPr>
        <p:spPr>
          <a:xfrm>
            <a:off x="4353983" y="1978025"/>
            <a:ext cx="3632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SWARMS</a:t>
            </a:r>
          </a:p>
          <a:p>
            <a:pPr lvl="1"/>
            <a:r>
              <a:rPr lang="en-US" dirty="0"/>
              <a:t>Finalize a design in conjunction with JPL, USC, GA Tech, U. Michigan</a:t>
            </a:r>
          </a:p>
          <a:p>
            <a:pPr lvl="1"/>
            <a:endParaRPr lang="en-US" dirty="0"/>
          </a:p>
        </p:txBody>
      </p:sp>
      <p:pic>
        <p:nvPicPr>
          <p:cNvPr id="3" name="Picture 2">
            <a:extLst>
              <a:ext uri="{FF2B5EF4-FFF2-40B4-BE49-F238E27FC236}">
                <a16:creationId xmlns:a16="http://schemas.microsoft.com/office/drawing/2014/main" id="{2A381C8D-5A6C-4A2D-8CAF-3D4F50D7EB94}"/>
              </a:ext>
            </a:extLst>
          </p:cNvPr>
          <p:cNvPicPr>
            <a:picLocks noChangeAspect="1"/>
          </p:cNvPicPr>
          <p:nvPr/>
        </p:nvPicPr>
        <p:blipFill>
          <a:blip r:embed="rId2"/>
          <a:stretch>
            <a:fillRect/>
          </a:stretch>
        </p:blipFill>
        <p:spPr>
          <a:xfrm>
            <a:off x="0" y="5632598"/>
            <a:ext cx="920576" cy="1225402"/>
          </a:xfrm>
          <a:prstGeom prst="rect">
            <a:avLst/>
          </a:prstGeom>
        </p:spPr>
      </p:pic>
      <p:pic>
        <p:nvPicPr>
          <p:cNvPr id="5" name="Picture 4">
            <a:extLst>
              <a:ext uri="{FF2B5EF4-FFF2-40B4-BE49-F238E27FC236}">
                <a16:creationId xmlns:a16="http://schemas.microsoft.com/office/drawing/2014/main" id="{4E283D2E-7D05-4B53-A33C-40F935C9A643}"/>
              </a:ext>
            </a:extLst>
          </p:cNvPr>
          <p:cNvPicPr>
            <a:picLocks noChangeAspect="1"/>
          </p:cNvPicPr>
          <p:nvPr/>
        </p:nvPicPr>
        <p:blipFill>
          <a:blip r:embed="rId3"/>
          <a:stretch>
            <a:fillRect/>
          </a:stretch>
        </p:blipFill>
        <p:spPr>
          <a:xfrm>
            <a:off x="9192508" y="5967907"/>
            <a:ext cx="2999492" cy="890093"/>
          </a:xfrm>
          <a:prstGeom prst="rect">
            <a:avLst/>
          </a:prstGeom>
        </p:spPr>
      </p:pic>
      <p:sp>
        <p:nvSpPr>
          <p:cNvPr id="10" name="Footer Placeholder 3">
            <a:extLst>
              <a:ext uri="{FF2B5EF4-FFF2-40B4-BE49-F238E27FC236}">
                <a16:creationId xmlns:a16="http://schemas.microsoft.com/office/drawing/2014/main" id="{E900C5FC-B155-4A8C-A006-2869A91D7379}"/>
              </a:ext>
            </a:extLst>
          </p:cNvPr>
          <p:cNvSpPr>
            <a:spLocks noGrp="1"/>
          </p:cNvSpPr>
          <p:nvPr>
            <p:ph type="ftr" sz="quarter" idx="11"/>
          </p:nvPr>
        </p:nvSpPr>
        <p:spPr>
          <a:xfrm>
            <a:off x="3160620" y="6387397"/>
            <a:ext cx="3788953" cy="470602"/>
          </a:xfrm>
        </p:spPr>
        <p:txBody>
          <a:bodyPr/>
          <a:lstStyle/>
          <a:p>
            <a:r>
              <a:rPr lang="en-US" dirty="0"/>
              <a:t>NASA Space Grant Symposium | April 18</a:t>
            </a:r>
            <a:r>
              <a:rPr lang="en-US" baseline="30000" dirty="0"/>
              <a:t>th</a:t>
            </a:r>
            <a:r>
              <a:rPr lang="en-US" dirty="0"/>
              <a:t>, 2020 | Page 5</a:t>
            </a:r>
          </a:p>
        </p:txBody>
      </p:sp>
      <p:pic>
        <p:nvPicPr>
          <p:cNvPr id="11" name="Picture 10">
            <a:extLst>
              <a:ext uri="{FF2B5EF4-FFF2-40B4-BE49-F238E27FC236}">
                <a16:creationId xmlns:a16="http://schemas.microsoft.com/office/drawing/2014/main" id="{B07CB853-9EF2-4CF6-B07C-EDC6582BD8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45976"/>
          </a:xfrm>
          <a:prstGeom prst="rect">
            <a:avLst/>
          </a:prstGeom>
        </p:spPr>
      </p:pic>
      <p:sp>
        <p:nvSpPr>
          <p:cNvPr id="12" name="Title 12">
            <a:extLst>
              <a:ext uri="{FF2B5EF4-FFF2-40B4-BE49-F238E27FC236}">
                <a16:creationId xmlns:a16="http://schemas.microsoft.com/office/drawing/2014/main" id="{3826DEA5-3169-4F30-BF42-014A0D99F42B}"/>
              </a:ext>
            </a:extLst>
          </p:cNvPr>
          <p:cNvSpPr txBox="1">
            <a:spLocks/>
          </p:cNvSpPr>
          <p:nvPr/>
        </p:nvSpPr>
        <p:spPr>
          <a:xfrm>
            <a:off x="838200" y="60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Next Steps</a:t>
            </a:r>
          </a:p>
        </p:txBody>
      </p:sp>
      <p:pic>
        <p:nvPicPr>
          <p:cNvPr id="2" name="Picture 1">
            <a:extLst>
              <a:ext uri="{FF2B5EF4-FFF2-40B4-BE49-F238E27FC236}">
                <a16:creationId xmlns:a16="http://schemas.microsoft.com/office/drawing/2014/main" id="{68C3EB3B-4DA6-46D6-916B-16A9EAEFAEC5}"/>
              </a:ext>
            </a:extLst>
          </p:cNvPr>
          <p:cNvPicPr>
            <a:picLocks noChangeAspect="1"/>
          </p:cNvPicPr>
          <p:nvPr/>
        </p:nvPicPr>
        <p:blipFill>
          <a:blip r:embed="rId5"/>
          <a:stretch>
            <a:fillRect/>
          </a:stretch>
        </p:blipFill>
        <p:spPr>
          <a:xfrm>
            <a:off x="1484064" y="4059122"/>
            <a:ext cx="6502118" cy="1908785"/>
          </a:xfrm>
          <a:prstGeom prst="rect">
            <a:avLst/>
          </a:prstGeom>
        </p:spPr>
      </p:pic>
    </p:spTree>
    <p:extLst>
      <p:ext uri="{BB962C8B-B14F-4D97-AF65-F5344CB8AC3E}">
        <p14:creationId xmlns:p14="http://schemas.microsoft.com/office/powerpoint/2010/main" val="118892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E3FCA-285C-44A9-8FFA-0386C84FA1B8}"/>
              </a:ext>
            </a:extLst>
          </p:cNvPr>
          <p:cNvSpPr>
            <a:spLocks noGrp="1"/>
          </p:cNvSpPr>
          <p:nvPr>
            <p:ph idx="1"/>
          </p:nvPr>
        </p:nvSpPr>
        <p:spPr>
          <a:xfrm>
            <a:off x="838200" y="1861281"/>
            <a:ext cx="10515600" cy="4351338"/>
          </a:xfrm>
        </p:spPr>
        <p:txBody>
          <a:bodyPr/>
          <a:lstStyle/>
          <a:p>
            <a:pPr marL="0" indent="0">
              <a:buNone/>
            </a:pPr>
            <a:r>
              <a:rPr lang="en-US" dirty="0"/>
              <a:t>I would like to express my special thanks and gratitude to my mentor Paul Scowen for allowing me the amazing opportunity to join his lab and get to be a part of all these awesome projects! I have truly learned so much! I would also like to thank my colleagues John Gamaunt and Logan Jensen for guiding me along the way. Thank you to Chris Groppi and Sean Bryan for extending their SWARMS project to me. Also a big thank you to Kirk Bennett for entrusting me to take on such an important role on his CUTLASS project. Lastly, thank you to NASA Space Grant for everything! This program has been eye-opening and has allowed me to view my major through a different lens. Forever grateful!</a:t>
            </a:r>
          </a:p>
          <a:p>
            <a:endParaRPr lang="en-US" dirty="0"/>
          </a:p>
        </p:txBody>
      </p:sp>
      <p:pic>
        <p:nvPicPr>
          <p:cNvPr id="4" name="Picture 3">
            <a:extLst>
              <a:ext uri="{FF2B5EF4-FFF2-40B4-BE49-F238E27FC236}">
                <a16:creationId xmlns:a16="http://schemas.microsoft.com/office/drawing/2014/main" id="{2EDB2C35-1499-4948-AC48-891E1AF66A0E}"/>
              </a:ext>
            </a:extLst>
          </p:cNvPr>
          <p:cNvPicPr>
            <a:picLocks noChangeAspect="1"/>
          </p:cNvPicPr>
          <p:nvPr/>
        </p:nvPicPr>
        <p:blipFill>
          <a:blip r:embed="rId2"/>
          <a:stretch>
            <a:fillRect/>
          </a:stretch>
        </p:blipFill>
        <p:spPr>
          <a:xfrm>
            <a:off x="0" y="5632598"/>
            <a:ext cx="920576" cy="1225402"/>
          </a:xfrm>
          <a:prstGeom prst="rect">
            <a:avLst/>
          </a:prstGeom>
        </p:spPr>
      </p:pic>
      <p:pic>
        <p:nvPicPr>
          <p:cNvPr id="5" name="Picture 4">
            <a:extLst>
              <a:ext uri="{FF2B5EF4-FFF2-40B4-BE49-F238E27FC236}">
                <a16:creationId xmlns:a16="http://schemas.microsoft.com/office/drawing/2014/main" id="{14AB67CB-1267-4C6F-BEFC-7EA819A74410}"/>
              </a:ext>
            </a:extLst>
          </p:cNvPr>
          <p:cNvPicPr>
            <a:picLocks noChangeAspect="1"/>
          </p:cNvPicPr>
          <p:nvPr/>
        </p:nvPicPr>
        <p:blipFill>
          <a:blip r:embed="rId3"/>
          <a:stretch>
            <a:fillRect/>
          </a:stretch>
        </p:blipFill>
        <p:spPr>
          <a:xfrm>
            <a:off x="9192508" y="5967907"/>
            <a:ext cx="2999492" cy="890093"/>
          </a:xfrm>
          <a:prstGeom prst="rect">
            <a:avLst/>
          </a:prstGeom>
        </p:spPr>
      </p:pic>
      <p:sp>
        <p:nvSpPr>
          <p:cNvPr id="9" name="Footer Placeholder 3">
            <a:extLst>
              <a:ext uri="{FF2B5EF4-FFF2-40B4-BE49-F238E27FC236}">
                <a16:creationId xmlns:a16="http://schemas.microsoft.com/office/drawing/2014/main" id="{7314E5C1-90B0-4E3A-AD0A-AC22E67A339C}"/>
              </a:ext>
            </a:extLst>
          </p:cNvPr>
          <p:cNvSpPr>
            <a:spLocks noGrp="1"/>
          </p:cNvSpPr>
          <p:nvPr>
            <p:ph type="ftr" sz="quarter" idx="11"/>
          </p:nvPr>
        </p:nvSpPr>
        <p:spPr>
          <a:xfrm>
            <a:off x="3160620" y="6387397"/>
            <a:ext cx="3788953" cy="470602"/>
          </a:xfrm>
        </p:spPr>
        <p:txBody>
          <a:bodyPr/>
          <a:lstStyle/>
          <a:p>
            <a:r>
              <a:rPr lang="en-US" dirty="0"/>
              <a:t>NASA Space Grant Symposium | April 18</a:t>
            </a:r>
            <a:r>
              <a:rPr lang="en-US" baseline="30000" dirty="0"/>
              <a:t>th</a:t>
            </a:r>
            <a:r>
              <a:rPr lang="en-US" dirty="0"/>
              <a:t>, 2020 | Page 6</a:t>
            </a:r>
          </a:p>
        </p:txBody>
      </p:sp>
      <p:pic>
        <p:nvPicPr>
          <p:cNvPr id="11" name="Picture 10">
            <a:extLst>
              <a:ext uri="{FF2B5EF4-FFF2-40B4-BE49-F238E27FC236}">
                <a16:creationId xmlns:a16="http://schemas.microsoft.com/office/drawing/2014/main" id="{E7A51CEB-7594-4C98-B807-275234D6AF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445976"/>
          </a:xfrm>
          <a:prstGeom prst="rect">
            <a:avLst/>
          </a:prstGeom>
        </p:spPr>
      </p:pic>
      <p:sp>
        <p:nvSpPr>
          <p:cNvPr id="12" name="Title 12">
            <a:extLst>
              <a:ext uri="{FF2B5EF4-FFF2-40B4-BE49-F238E27FC236}">
                <a16:creationId xmlns:a16="http://schemas.microsoft.com/office/drawing/2014/main" id="{E503281E-2B01-4575-8318-54BF8263754B}"/>
              </a:ext>
            </a:extLst>
          </p:cNvPr>
          <p:cNvSpPr txBox="1">
            <a:spLocks/>
          </p:cNvSpPr>
          <p:nvPr/>
        </p:nvSpPr>
        <p:spPr>
          <a:xfrm>
            <a:off x="838200" y="602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Acknowledgements</a:t>
            </a:r>
          </a:p>
        </p:txBody>
      </p:sp>
    </p:spTree>
    <p:extLst>
      <p:ext uri="{BB962C8B-B14F-4D97-AF65-F5344CB8AC3E}">
        <p14:creationId xmlns:p14="http://schemas.microsoft.com/office/powerpoint/2010/main" val="263201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1D4F5-9004-4B5C-B7B8-E891470B045B}"/>
              </a:ext>
            </a:extLst>
          </p:cNvPr>
          <p:cNvSpPr>
            <a:spLocks noGrp="1"/>
          </p:cNvSpPr>
          <p:nvPr>
            <p:ph type="title"/>
          </p:nvPr>
        </p:nvSpPr>
        <p:spPr>
          <a:xfrm>
            <a:off x="660780" y="269590"/>
            <a:ext cx="2887639" cy="1325563"/>
          </a:xfrm>
        </p:spPr>
        <p:txBody>
          <a:bodyPr/>
          <a:lstStyle/>
          <a:p>
            <a:r>
              <a:rPr lang="en-US" b="1" dirty="0">
                <a:solidFill>
                  <a:schemeClr val="bg1"/>
                </a:solidFill>
              </a:rPr>
              <a:t>Thank you! </a:t>
            </a:r>
          </a:p>
        </p:txBody>
      </p:sp>
      <p:sp>
        <p:nvSpPr>
          <p:cNvPr id="4" name="Title 1">
            <a:extLst>
              <a:ext uri="{FF2B5EF4-FFF2-40B4-BE49-F238E27FC236}">
                <a16:creationId xmlns:a16="http://schemas.microsoft.com/office/drawing/2014/main" id="{9477829A-6900-4ADB-B351-D95BB760ADE1}"/>
              </a:ext>
            </a:extLst>
          </p:cNvPr>
          <p:cNvSpPr txBox="1">
            <a:spLocks/>
          </p:cNvSpPr>
          <p:nvPr/>
        </p:nvSpPr>
        <p:spPr>
          <a:xfrm>
            <a:off x="1905001" y="932371"/>
            <a:ext cx="28876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Questions</a:t>
            </a:r>
            <a:r>
              <a:rPr lang="en-US" dirty="0">
                <a:solidFill>
                  <a:schemeClr val="bg1"/>
                </a:solidFill>
              </a:rPr>
              <a:t>?</a:t>
            </a:r>
          </a:p>
        </p:txBody>
      </p:sp>
      <p:pic>
        <p:nvPicPr>
          <p:cNvPr id="5" name="Picture 4">
            <a:extLst>
              <a:ext uri="{FF2B5EF4-FFF2-40B4-BE49-F238E27FC236}">
                <a16:creationId xmlns:a16="http://schemas.microsoft.com/office/drawing/2014/main" id="{AE6604AD-1268-4D6A-80A5-C4B0D085A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4" t="5025" r="934" b="-5025"/>
          <a:stretch/>
        </p:blipFill>
        <p:spPr>
          <a:xfrm>
            <a:off x="415847" y="6045669"/>
            <a:ext cx="2548429" cy="757958"/>
          </a:xfrm>
          <a:prstGeom prst="rect">
            <a:avLst/>
          </a:prstGeom>
        </p:spPr>
      </p:pic>
      <p:pic>
        <p:nvPicPr>
          <p:cNvPr id="6" name="Picture 5">
            <a:extLst>
              <a:ext uri="{FF2B5EF4-FFF2-40B4-BE49-F238E27FC236}">
                <a16:creationId xmlns:a16="http://schemas.microsoft.com/office/drawing/2014/main" id="{0D0C27A3-C2A5-4353-B137-115C3B5FD42C}"/>
              </a:ext>
            </a:extLst>
          </p:cNvPr>
          <p:cNvPicPr>
            <a:picLocks noChangeAspect="1"/>
          </p:cNvPicPr>
          <p:nvPr/>
        </p:nvPicPr>
        <p:blipFill>
          <a:blip r:embed="rId5"/>
          <a:stretch>
            <a:fillRect/>
          </a:stretch>
        </p:blipFill>
        <p:spPr>
          <a:xfrm>
            <a:off x="4416205" y="5973295"/>
            <a:ext cx="907555" cy="757958"/>
          </a:xfrm>
          <a:prstGeom prst="rect">
            <a:avLst/>
          </a:prstGeom>
        </p:spPr>
      </p:pic>
      <p:pic>
        <p:nvPicPr>
          <p:cNvPr id="7" name="Picture 6">
            <a:extLst>
              <a:ext uri="{FF2B5EF4-FFF2-40B4-BE49-F238E27FC236}">
                <a16:creationId xmlns:a16="http://schemas.microsoft.com/office/drawing/2014/main" id="{AB0E1B37-59EE-4131-8763-0E1DCEFC718B}"/>
              </a:ext>
            </a:extLst>
          </p:cNvPr>
          <p:cNvPicPr>
            <a:picLocks noChangeAspect="1"/>
          </p:cNvPicPr>
          <p:nvPr/>
        </p:nvPicPr>
        <p:blipFill>
          <a:blip r:embed="rId6"/>
          <a:stretch>
            <a:fillRect/>
          </a:stretch>
        </p:blipFill>
        <p:spPr>
          <a:xfrm>
            <a:off x="7498152" y="6104083"/>
            <a:ext cx="1431358" cy="641129"/>
          </a:xfrm>
          <a:prstGeom prst="rect">
            <a:avLst/>
          </a:prstGeom>
        </p:spPr>
      </p:pic>
      <p:pic>
        <p:nvPicPr>
          <p:cNvPr id="8" name="Picture 7">
            <a:extLst>
              <a:ext uri="{FF2B5EF4-FFF2-40B4-BE49-F238E27FC236}">
                <a16:creationId xmlns:a16="http://schemas.microsoft.com/office/drawing/2014/main" id="{E292887D-6689-479F-8471-4AE72BE929BB}"/>
              </a:ext>
            </a:extLst>
          </p:cNvPr>
          <p:cNvPicPr>
            <a:picLocks noChangeAspect="1"/>
          </p:cNvPicPr>
          <p:nvPr/>
        </p:nvPicPr>
        <p:blipFill>
          <a:blip r:embed="rId7"/>
          <a:stretch>
            <a:fillRect/>
          </a:stretch>
        </p:blipFill>
        <p:spPr>
          <a:xfrm>
            <a:off x="10846506" y="5675640"/>
            <a:ext cx="790721" cy="1055613"/>
          </a:xfrm>
          <a:prstGeom prst="rect">
            <a:avLst/>
          </a:prstGeom>
        </p:spPr>
      </p:pic>
    </p:spTree>
    <p:extLst>
      <p:ext uri="{BB962C8B-B14F-4D97-AF65-F5344CB8AC3E}">
        <p14:creationId xmlns:p14="http://schemas.microsoft.com/office/powerpoint/2010/main" val="322612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3690</TotalTime>
  <Words>475</Words>
  <Application>Microsoft Office PowerPoint</Application>
  <PresentationFormat>Widescreen</PresentationFormat>
  <Paragraphs>59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Exploration through Innovation</vt:lpstr>
      <vt:lpstr>Projects</vt:lpstr>
      <vt:lpstr>Objectives</vt:lpstr>
      <vt:lpstr>PowerPoint Presentation</vt:lpstr>
      <vt:lpstr>PowerPoint Presentation</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Duarte</dc:creator>
  <cp:lastModifiedBy>Janet Duarte</cp:lastModifiedBy>
  <cp:revision>79</cp:revision>
  <dcterms:created xsi:type="dcterms:W3CDTF">2020-03-31T02:10:52Z</dcterms:created>
  <dcterms:modified xsi:type="dcterms:W3CDTF">2020-04-06T06:15:24Z</dcterms:modified>
</cp:coreProperties>
</file>